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Montserrat Medium"/>
      <p:regular r:id="rId22"/>
      <p:bold r:id="rId23"/>
      <p:italic r:id="rId24"/>
      <p:boldItalic r:id="rId25"/>
    </p:embeddedFont>
    <p:embeddedFont>
      <p:font typeface="Montserrat ExtraLight"/>
      <p:regular r:id="rId26"/>
      <p:bold r:id="rId27"/>
      <p:italic r:id="rId28"/>
      <p:boldItalic r:id="rId29"/>
    </p:embeddedFont>
    <p:embeddedFont>
      <p:font typeface="Montserrat ExtraBold"/>
      <p:bold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MontserratMedium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MontserratMedium-italic.fntdata"/><Relationship Id="rId23" Type="http://schemas.openxmlformats.org/officeDocument/2006/relationships/font" Target="fonts/MontserratMedium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ExtraLight-regular.fntdata"/><Relationship Id="rId25" Type="http://schemas.openxmlformats.org/officeDocument/2006/relationships/font" Target="fonts/MontserratMedium-boldItalic.fntdata"/><Relationship Id="rId28" Type="http://schemas.openxmlformats.org/officeDocument/2006/relationships/font" Target="fonts/MontserratExtraLight-italic.fntdata"/><Relationship Id="rId27" Type="http://schemas.openxmlformats.org/officeDocument/2006/relationships/font" Target="fonts/MontserratExtraLigh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ExtraLigh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ExtraBold-boldItalic.fntdata"/><Relationship Id="rId30" Type="http://schemas.openxmlformats.org/officeDocument/2006/relationships/font" Target="fonts/MontserratExtraBold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4319895d91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4319895d91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4319895d91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4319895d9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7f9262ee2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7f9262ee2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4319895d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4319895d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f9262ee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f9262ee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29023341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29023341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4319895d9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4319895d9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4319895d9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4319895d9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4319895d9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4319895d9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4319895d9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4319895d9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4319895d91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4319895d9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jp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Portfolio Analysis Model</a:t>
            </a:r>
            <a:endParaRPr sz="2800"/>
          </a:p>
        </p:txBody>
      </p:sp>
      <p:sp>
        <p:nvSpPr>
          <p:cNvPr id="159" name="Google Shape;159;p36"/>
          <p:cNvSpPr txBox="1"/>
          <p:nvPr>
            <p:ph type="ctrTitle"/>
          </p:nvPr>
        </p:nvSpPr>
        <p:spPr>
          <a:xfrm>
            <a:off x="2941650" y="2324025"/>
            <a:ext cx="3260700" cy="644700"/>
          </a:xfrm>
          <a:prstGeom prst="rect">
            <a:avLst/>
          </a:prstGeom>
          <a:effectLst>
            <a:outerShdw blurRad="100013" rotWithShape="0" algn="bl" dir="84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300">
                <a:latin typeface="Montserrat ExtraLight"/>
                <a:ea typeface="Montserrat ExtraLight"/>
                <a:cs typeface="Montserrat ExtraLight"/>
                <a:sym typeface="Montserrat ExtraLight"/>
              </a:rPr>
              <a:t>By Daulton Kendall and Justin Wong</a:t>
            </a:r>
            <a:endParaRPr b="0" sz="13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0" name="Google Shape;160;p36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 Prediction Model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52" name="Google Shape;252;p45"/>
          <p:cNvSpPr txBox="1"/>
          <p:nvPr>
            <p:ph idx="1" type="body"/>
          </p:nvPr>
        </p:nvSpPr>
        <p:spPr>
          <a:xfrm>
            <a:off x="423100" y="903025"/>
            <a:ext cx="6051000" cy="3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Goal: Predict short-term stock returns to support smarter portfolio decisions.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Features: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Price-based: daily returns, moving averages, volatility, RSI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fundamentals (P/E, revenue growth), sector, region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Dashboard Output: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Show predicted return for each stock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Rank stocks by expected return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Highlight confidence or risk level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Value: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Adds predictive insight to the dashboard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Helps users optimize allocations based on forward-looking signals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253" name="Google Shape;253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6"/>
          <p:cNvSpPr txBox="1"/>
          <p:nvPr>
            <p:ph type="title"/>
          </p:nvPr>
        </p:nvSpPr>
        <p:spPr>
          <a:xfrm>
            <a:off x="3760325" y="3453850"/>
            <a:ext cx="5105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259" name="Google Shape;259;p46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260" name="Google Shape;260;p46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cxnSp>
        <p:nvCxnSpPr>
          <p:cNvPr id="266" name="Google Shape;266;p4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67" name="Google Shape;267;p47"/>
          <p:cNvSpPr txBox="1"/>
          <p:nvPr>
            <p:ph type="title"/>
          </p:nvPr>
        </p:nvSpPr>
        <p:spPr>
          <a:xfrm>
            <a:off x="3388000" y="2767975"/>
            <a:ext cx="2364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Expand Coverage</a:t>
            </a:r>
            <a:endParaRPr/>
          </a:p>
        </p:txBody>
      </p:sp>
      <p:sp>
        <p:nvSpPr>
          <p:cNvPr id="268" name="Google Shape;268;p47"/>
          <p:cNvSpPr txBox="1"/>
          <p:nvPr>
            <p:ph idx="1" type="subTitle"/>
          </p:nvPr>
        </p:nvSpPr>
        <p:spPr>
          <a:xfrm>
            <a:off x="3369000" y="3461425"/>
            <a:ext cx="2406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Include more International exchanges and sectors</a:t>
            </a:r>
            <a:endParaRPr/>
          </a:p>
        </p:txBody>
      </p:sp>
      <p:sp>
        <p:nvSpPr>
          <p:cNvPr id="269" name="Google Shape;269;p47"/>
          <p:cNvSpPr txBox="1"/>
          <p:nvPr>
            <p:ph idx="2" type="title"/>
          </p:nvPr>
        </p:nvSpPr>
        <p:spPr>
          <a:xfrm>
            <a:off x="5603300" y="2776513"/>
            <a:ext cx="29175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Return Model</a:t>
            </a:r>
            <a:endParaRPr/>
          </a:p>
        </p:txBody>
      </p:sp>
      <p:sp>
        <p:nvSpPr>
          <p:cNvPr id="270" name="Google Shape;270;p47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returns model using Linear Regression, XGBoost, or LSTM(time series)</a:t>
            </a:r>
            <a:endParaRPr/>
          </a:p>
        </p:txBody>
      </p:sp>
      <p:sp>
        <p:nvSpPr>
          <p:cNvPr id="271" name="Google Shape;271;p47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</a:t>
            </a:r>
            <a:endParaRPr/>
          </a:p>
        </p:txBody>
      </p:sp>
      <p:sp>
        <p:nvSpPr>
          <p:cNvPr id="272" name="Google Shape;272;p47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out an i</a:t>
            </a:r>
            <a:r>
              <a:rPr lang="en"/>
              <a:t>nteractive</a:t>
            </a:r>
            <a:r>
              <a:rPr lang="en"/>
              <a:t> Streamlit dashboard</a:t>
            </a:r>
            <a:endParaRPr/>
          </a:p>
        </p:txBody>
      </p:sp>
      <p:cxnSp>
        <p:nvCxnSpPr>
          <p:cNvPr id="273" name="Google Shape;273;p47"/>
          <p:cNvCxnSpPr/>
          <p:nvPr/>
        </p:nvCxnSpPr>
        <p:spPr>
          <a:xfrm>
            <a:off x="4436097" y="3388898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274" name="Google Shape;274;p47"/>
          <p:cNvCxnSpPr/>
          <p:nvPr/>
        </p:nvCxnSpPr>
        <p:spPr>
          <a:xfrm>
            <a:off x="6926150" y="3388898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275" name="Google Shape;275;p47"/>
          <p:cNvCxnSpPr/>
          <p:nvPr/>
        </p:nvCxnSpPr>
        <p:spPr>
          <a:xfrm>
            <a:off x="1946050" y="3388898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76" name="Google Shape;276;p47"/>
          <p:cNvSpPr/>
          <p:nvPr/>
        </p:nvSpPr>
        <p:spPr>
          <a:xfrm>
            <a:off x="17396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7"/>
          <p:cNvSpPr/>
          <p:nvPr/>
        </p:nvSpPr>
        <p:spPr>
          <a:xfrm>
            <a:off x="4229697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7"/>
          <p:cNvSpPr/>
          <p:nvPr/>
        </p:nvSpPr>
        <p:spPr>
          <a:xfrm>
            <a:off x="67197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7"/>
          <p:cNvSpPr/>
          <p:nvPr/>
        </p:nvSpPr>
        <p:spPr>
          <a:xfrm>
            <a:off x="6850102" y="2024450"/>
            <a:ext cx="423884" cy="409986"/>
          </a:xfrm>
          <a:custGeom>
            <a:rect b="b" l="l" r="r" t="t"/>
            <a:pathLst>
              <a:path extrusionOk="0" h="11033" w="11407">
                <a:moveTo>
                  <a:pt x="1698" y="1130"/>
                </a:moveTo>
                <a:cubicBezTo>
                  <a:pt x="1739" y="1130"/>
                  <a:pt x="1780" y="1133"/>
                  <a:pt x="1822" y="1137"/>
                </a:cubicBezTo>
                <a:lnTo>
                  <a:pt x="1143" y="3626"/>
                </a:lnTo>
                <a:cubicBezTo>
                  <a:pt x="643" y="3423"/>
                  <a:pt x="357" y="2852"/>
                  <a:pt x="512" y="2316"/>
                </a:cubicBezTo>
                <a:lnTo>
                  <a:pt x="607" y="1959"/>
                </a:lnTo>
                <a:cubicBezTo>
                  <a:pt x="750" y="1453"/>
                  <a:pt x="1207" y="1130"/>
                  <a:pt x="1698" y="1130"/>
                </a:cubicBezTo>
                <a:close/>
                <a:moveTo>
                  <a:pt x="2641" y="304"/>
                </a:moveTo>
                <a:cubicBezTo>
                  <a:pt x="2755" y="304"/>
                  <a:pt x="2867" y="357"/>
                  <a:pt x="2929" y="471"/>
                </a:cubicBezTo>
                <a:cubicBezTo>
                  <a:pt x="2977" y="542"/>
                  <a:pt x="2989" y="649"/>
                  <a:pt x="2965" y="732"/>
                </a:cubicBezTo>
                <a:lnTo>
                  <a:pt x="1941" y="4566"/>
                </a:lnTo>
                <a:cubicBezTo>
                  <a:pt x="1905" y="4650"/>
                  <a:pt x="1846" y="4733"/>
                  <a:pt x="1774" y="4769"/>
                </a:cubicBezTo>
                <a:cubicBezTo>
                  <a:pt x="1719" y="4806"/>
                  <a:pt x="1659" y="4822"/>
                  <a:pt x="1601" y="4822"/>
                </a:cubicBezTo>
                <a:cubicBezTo>
                  <a:pt x="1396" y="4822"/>
                  <a:pt x="1207" y="4619"/>
                  <a:pt x="1262" y="4388"/>
                </a:cubicBezTo>
                <a:cubicBezTo>
                  <a:pt x="1310" y="4209"/>
                  <a:pt x="2215" y="828"/>
                  <a:pt x="2298" y="566"/>
                </a:cubicBezTo>
                <a:cubicBezTo>
                  <a:pt x="2339" y="397"/>
                  <a:pt x="2491" y="304"/>
                  <a:pt x="2641" y="304"/>
                </a:cubicBezTo>
                <a:close/>
                <a:moveTo>
                  <a:pt x="8751" y="3792"/>
                </a:moveTo>
                <a:lnTo>
                  <a:pt x="10168" y="4173"/>
                </a:lnTo>
                <a:lnTo>
                  <a:pt x="9894" y="5185"/>
                </a:lnTo>
                <a:lnTo>
                  <a:pt x="8489" y="4804"/>
                </a:lnTo>
                <a:cubicBezTo>
                  <a:pt x="8525" y="4614"/>
                  <a:pt x="8704" y="3983"/>
                  <a:pt x="8751" y="3792"/>
                </a:cubicBezTo>
                <a:close/>
                <a:moveTo>
                  <a:pt x="10789" y="3812"/>
                </a:moveTo>
                <a:cubicBezTo>
                  <a:pt x="10804" y="3812"/>
                  <a:pt x="10819" y="3813"/>
                  <a:pt x="10835" y="3816"/>
                </a:cubicBezTo>
                <a:cubicBezTo>
                  <a:pt x="10954" y="3852"/>
                  <a:pt x="11025" y="3971"/>
                  <a:pt x="11001" y="4090"/>
                </a:cubicBezTo>
                <a:lnTo>
                  <a:pt x="10573" y="5662"/>
                </a:lnTo>
                <a:cubicBezTo>
                  <a:pt x="10542" y="5765"/>
                  <a:pt x="10447" y="5833"/>
                  <a:pt x="10345" y="5833"/>
                </a:cubicBezTo>
                <a:cubicBezTo>
                  <a:pt x="10330" y="5833"/>
                  <a:pt x="10314" y="5831"/>
                  <a:pt x="10299" y="5828"/>
                </a:cubicBezTo>
                <a:cubicBezTo>
                  <a:pt x="10180" y="5805"/>
                  <a:pt x="10120" y="5626"/>
                  <a:pt x="10132" y="5566"/>
                </a:cubicBezTo>
                <a:cubicBezTo>
                  <a:pt x="10179" y="5391"/>
                  <a:pt x="10560" y="3982"/>
                  <a:pt x="10573" y="3982"/>
                </a:cubicBezTo>
                <a:cubicBezTo>
                  <a:pt x="10573" y="3982"/>
                  <a:pt x="10573" y="3982"/>
                  <a:pt x="10573" y="3983"/>
                </a:cubicBezTo>
                <a:cubicBezTo>
                  <a:pt x="10594" y="3879"/>
                  <a:pt x="10687" y="3812"/>
                  <a:pt x="10789" y="3812"/>
                </a:cubicBezTo>
                <a:close/>
                <a:moveTo>
                  <a:pt x="4679" y="4983"/>
                </a:moveTo>
                <a:lnTo>
                  <a:pt x="6799" y="5447"/>
                </a:lnTo>
                <a:lnTo>
                  <a:pt x="6799" y="5924"/>
                </a:lnTo>
                <a:cubicBezTo>
                  <a:pt x="6799" y="6245"/>
                  <a:pt x="6537" y="6531"/>
                  <a:pt x="6191" y="6531"/>
                </a:cubicBezTo>
                <a:lnTo>
                  <a:pt x="5286" y="6531"/>
                </a:lnTo>
                <a:cubicBezTo>
                  <a:pt x="4953" y="6531"/>
                  <a:pt x="4667" y="6257"/>
                  <a:pt x="4667" y="5924"/>
                </a:cubicBezTo>
                <a:lnTo>
                  <a:pt x="4667" y="4983"/>
                </a:lnTo>
                <a:close/>
                <a:moveTo>
                  <a:pt x="2644" y="0"/>
                </a:moveTo>
                <a:cubicBezTo>
                  <a:pt x="2359" y="0"/>
                  <a:pt x="2075" y="175"/>
                  <a:pt x="1988" y="494"/>
                </a:cubicBezTo>
                <a:lnTo>
                  <a:pt x="1905" y="840"/>
                </a:lnTo>
                <a:cubicBezTo>
                  <a:pt x="1835" y="829"/>
                  <a:pt x="1764" y="824"/>
                  <a:pt x="1694" y="824"/>
                </a:cubicBezTo>
                <a:cubicBezTo>
                  <a:pt x="1065" y="824"/>
                  <a:pt x="469" y="1246"/>
                  <a:pt x="298" y="1899"/>
                </a:cubicBezTo>
                <a:lnTo>
                  <a:pt x="191" y="2256"/>
                </a:lnTo>
                <a:cubicBezTo>
                  <a:pt x="0" y="2947"/>
                  <a:pt x="369" y="3685"/>
                  <a:pt x="1048" y="3959"/>
                </a:cubicBezTo>
                <a:lnTo>
                  <a:pt x="953" y="4292"/>
                </a:lnTo>
                <a:cubicBezTo>
                  <a:pt x="822" y="4751"/>
                  <a:pt x="1191" y="5150"/>
                  <a:pt x="1609" y="5150"/>
                </a:cubicBezTo>
                <a:cubicBezTo>
                  <a:pt x="1723" y="5150"/>
                  <a:pt x="1840" y="5121"/>
                  <a:pt x="1953" y="5054"/>
                </a:cubicBezTo>
                <a:cubicBezTo>
                  <a:pt x="2274" y="4876"/>
                  <a:pt x="2274" y="4554"/>
                  <a:pt x="2322" y="4459"/>
                </a:cubicBezTo>
                <a:lnTo>
                  <a:pt x="4358" y="4912"/>
                </a:lnTo>
                <a:lnTo>
                  <a:pt x="4358" y="5924"/>
                </a:lnTo>
                <a:cubicBezTo>
                  <a:pt x="4358" y="6436"/>
                  <a:pt x="4775" y="6852"/>
                  <a:pt x="5298" y="6852"/>
                </a:cubicBezTo>
                <a:lnTo>
                  <a:pt x="5584" y="6852"/>
                </a:lnTo>
                <a:lnTo>
                  <a:pt x="5584" y="7638"/>
                </a:lnTo>
                <a:lnTo>
                  <a:pt x="4001" y="7638"/>
                </a:lnTo>
                <a:cubicBezTo>
                  <a:pt x="3703" y="7638"/>
                  <a:pt x="3453" y="7900"/>
                  <a:pt x="3453" y="8198"/>
                </a:cubicBezTo>
                <a:cubicBezTo>
                  <a:pt x="3453" y="8495"/>
                  <a:pt x="3703" y="8745"/>
                  <a:pt x="4001" y="8745"/>
                </a:cubicBezTo>
                <a:lnTo>
                  <a:pt x="4298" y="8745"/>
                </a:lnTo>
                <a:lnTo>
                  <a:pt x="2679" y="10758"/>
                </a:lnTo>
                <a:cubicBezTo>
                  <a:pt x="2584" y="10865"/>
                  <a:pt x="2667" y="11019"/>
                  <a:pt x="2810" y="11019"/>
                </a:cubicBezTo>
                <a:cubicBezTo>
                  <a:pt x="2858" y="11019"/>
                  <a:pt x="2905" y="11008"/>
                  <a:pt x="2941" y="10960"/>
                </a:cubicBezTo>
                <a:lnTo>
                  <a:pt x="4727" y="8745"/>
                </a:lnTo>
                <a:lnTo>
                  <a:pt x="5596" y="8745"/>
                </a:lnTo>
                <a:lnTo>
                  <a:pt x="5596" y="10865"/>
                </a:lnTo>
                <a:cubicBezTo>
                  <a:pt x="5596" y="10948"/>
                  <a:pt x="5667" y="11019"/>
                  <a:pt x="5763" y="11019"/>
                </a:cubicBezTo>
                <a:cubicBezTo>
                  <a:pt x="5846" y="11019"/>
                  <a:pt x="5918" y="10948"/>
                  <a:pt x="5918" y="10865"/>
                </a:cubicBezTo>
                <a:lnTo>
                  <a:pt x="5918" y="8745"/>
                </a:lnTo>
                <a:lnTo>
                  <a:pt x="6787" y="8745"/>
                </a:lnTo>
                <a:lnTo>
                  <a:pt x="8573" y="10960"/>
                </a:lnTo>
                <a:cubicBezTo>
                  <a:pt x="8607" y="11009"/>
                  <a:pt x="8658" y="11033"/>
                  <a:pt x="8706" y="11033"/>
                </a:cubicBezTo>
                <a:cubicBezTo>
                  <a:pt x="8741" y="11033"/>
                  <a:pt x="8774" y="11020"/>
                  <a:pt x="8799" y="10996"/>
                </a:cubicBezTo>
                <a:cubicBezTo>
                  <a:pt x="8870" y="10936"/>
                  <a:pt x="8870" y="10829"/>
                  <a:pt x="8823" y="10769"/>
                </a:cubicBezTo>
                <a:lnTo>
                  <a:pt x="7203" y="8757"/>
                </a:lnTo>
                <a:lnTo>
                  <a:pt x="7501" y="8757"/>
                </a:lnTo>
                <a:cubicBezTo>
                  <a:pt x="7799" y="8757"/>
                  <a:pt x="8049" y="8507"/>
                  <a:pt x="8049" y="8210"/>
                </a:cubicBezTo>
                <a:cubicBezTo>
                  <a:pt x="8049" y="7912"/>
                  <a:pt x="7799" y="7662"/>
                  <a:pt x="7501" y="7662"/>
                </a:cubicBezTo>
                <a:lnTo>
                  <a:pt x="7108" y="7662"/>
                </a:lnTo>
                <a:cubicBezTo>
                  <a:pt x="7025" y="7662"/>
                  <a:pt x="6953" y="7733"/>
                  <a:pt x="6953" y="7817"/>
                </a:cubicBezTo>
                <a:cubicBezTo>
                  <a:pt x="6953" y="7912"/>
                  <a:pt x="7025" y="7983"/>
                  <a:pt x="7108" y="7983"/>
                </a:cubicBezTo>
                <a:lnTo>
                  <a:pt x="7501" y="7983"/>
                </a:lnTo>
                <a:cubicBezTo>
                  <a:pt x="7620" y="7983"/>
                  <a:pt x="7727" y="8091"/>
                  <a:pt x="7727" y="8210"/>
                </a:cubicBezTo>
                <a:cubicBezTo>
                  <a:pt x="7727" y="8329"/>
                  <a:pt x="7620" y="8436"/>
                  <a:pt x="7501" y="8436"/>
                </a:cubicBezTo>
                <a:lnTo>
                  <a:pt x="4024" y="8436"/>
                </a:lnTo>
                <a:cubicBezTo>
                  <a:pt x="3905" y="8436"/>
                  <a:pt x="3798" y="8329"/>
                  <a:pt x="3798" y="8210"/>
                </a:cubicBezTo>
                <a:cubicBezTo>
                  <a:pt x="3798" y="8091"/>
                  <a:pt x="3905" y="7983"/>
                  <a:pt x="4024" y="7983"/>
                </a:cubicBezTo>
                <a:lnTo>
                  <a:pt x="6489" y="7983"/>
                </a:lnTo>
                <a:cubicBezTo>
                  <a:pt x="6584" y="7983"/>
                  <a:pt x="6656" y="7912"/>
                  <a:pt x="6656" y="7817"/>
                </a:cubicBezTo>
                <a:cubicBezTo>
                  <a:pt x="6656" y="7733"/>
                  <a:pt x="6584" y="7662"/>
                  <a:pt x="6489" y="7662"/>
                </a:cubicBezTo>
                <a:lnTo>
                  <a:pt x="5929" y="7662"/>
                </a:lnTo>
                <a:lnTo>
                  <a:pt x="5929" y="6876"/>
                </a:lnTo>
                <a:lnTo>
                  <a:pt x="6203" y="6876"/>
                </a:lnTo>
                <a:cubicBezTo>
                  <a:pt x="6727" y="6876"/>
                  <a:pt x="7144" y="6459"/>
                  <a:pt x="7144" y="5935"/>
                </a:cubicBezTo>
                <a:lnTo>
                  <a:pt x="7144" y="5531"/>
                </a:lnTo>
                <a:lnTo>
                  <a:pt x="7668" y="5650"/>
                </a:lnTo>
                <a:cubicBezTo>
                  <a:pt x="7713" y="5660"/>
                  <a:pt x="7758" y="5665"/>
                  <a:pt x="7803" y="5665"/>
                </a:cubicBezTo>
                <a:cubicBezTo>
                  <a:pt x="8075" y="5665"/>
                  <a:pt x="8322" y="5484"/>
                  <a:pt x="8394" y="5197"/>
                </a:cubicBezTo>
                <a:lnTo>
                  <a:pt x="8406" y="5126"/>
                </a:lnTo>
                <a:lnTo>
                  <a:pt x="9823" y="5519"/>
                </a:lnTo>
                <a:cubicBezTo>
                  <a:pt x="9763" y="5793"/>
                  <a:pt x="9930" y="6078"/>
                  <a:pt x="10228" y="6150"/>
                </a:cubicBezTo>
                <a:cubicBezTo>
                  <a:pt x="10279" y="6164"/>
                  <a:pt x="10331" y="6171"/>
                  <a:pt x="10382" y="6171"/>
                </a:cubicBezTo>
                <a:cubicBezTo>
                  <a:pt x="10622" y="6171"/>
                  <a:pt x="10835" y="6015"/>
                  <a:pt x="10894" y="5769"/>
                </a:cubicBezTo>
                <a:lnTo>
                  <a:pt x="11323" y="4185"/>
                </a:lnTo>
                <a:cubicBezTo>
                  <a:pt x="11406" y="3888"/>
                  <a:pt x="11240" y="3590"/>
                  <a:pt x="10942" y="3519"/>
                </a:cubicBezTo>
                <a:cubicBezTo>
                  <a:pt x="10897" y="3507"/>
                  <a:pt x="10852" y="3502"/>
                  <a:pt x="10807" y="3502"/>
                </a:cubicBezTo>
                <a:cubicBezTo>
                  <a:pt x="10568" y="3502"/>
                  <a:pt x="10345" y="3655"/>
                  <a:pt x="10275" y="3876"/>
                </a:cubicBezTo>
                <a:lnTo>
                  <a:pt x="8858" y="3495"/>
                </a:lnTo>
                <a:lnTo>
                  <a:pt x="8870" y="3411"/>
                </a:lnTo>
                <a:cubicBezTo>
                  <a:pt x="8966" y="3090"/>
                  <a:pt x="8775" y="2757"/>
                  <a:pt x="8454" y="2673"/>
                </a:cubicBezTo>
                <a:lnTo>
                  <a:pt x="5679" y="1792"/>
                </a:lnTo>
                <a:cubicBezTo>
                  <a:pt x="5663" y="1787"/>
                  <a:pt x="5646" y="1785"/>
                  <a:pt x="5629" y="1785"/>
                </a:cubicBezTo>
                <a:cubicBezTo>
                  <a:pt x="5561" y="1785"/>
                  <a:pt x="5496" y="1823"/>
                  <a:pt x="5477" y="1899"/>
                </a:cubicBezTo>
                <a:cubicBezTo>
                  <a:pt x="5453" y="1983"/>
                  <a:pt x="5489" y="2078"/>
                  <a:pt x="5584" y="2102"/>
                </a:cubicBezTo>
                <a:lnTo>
                  <a:pt x="8346" y="2983"/>
                </a:lnTo>
                <a:cubicBezTo>
                  <a:pt x="8501" y="3030"/>
                  <a:pt x="8585" y="3197"/>
                  <a:pt x="8549" y="3340"/>
                </a:cubicBezTo>
                <a:cubicBezTo>
                  <a:pt x="8049" y="5162"/>
                  <a:pt x="8144" y="4816"/>
                  <a:pt x="8073" y="5126"/>
                </a:cubicBezTo>
                <a:cubicBezTo>
                  <a:pt x="8030" y="5263"/>
                  <a:pt x="7904" y="5344"/>
                  <a:pt x="7776" y="5344"/>
                </a:cubicBezTo>
                <a:cubicBezTo>
                  <a:pt x="7760" y="5344"/>
                  <a:pt x="7743" y="5343"/>
                  <a:pt x="7727" y="5340"/>
                </a:cubicBezTo>
                <a:lnTo>
                  <a:pt x="2393" y="4161"/>
                </a:lnTo>
                <a:lnTo>
                  <a:pt x="3155" y="1352"/>
                </a:lnTo>
                <a:lnTo>
                  <a:pt x="4977" y="1923"/>
                </a:lnTo>
                <a:cubicBezTo>
                  <a:pt x="4996" y="1931"/>
                  <a:pt x="5016" y="1935"/>
                  <a:pt x="5035" y="1935"/>
                </a:cubicBezTo>
                <a:cubicBezTo>
                  <a:pt x="5100" y="1935"/>
                  <a:pt x="5161" y="1892"/>
                  <a:pt x="5179" y="1828"/>
                </a:cubicBezTo>
                <a:cubicBezTo>
                  <a:pt x="5203" y="1733"/>
                  <a:pt x="5167" y="1649"/>
                  <a:pt x="5072" y="1614"/>
                </a:cubicBezTo>
                <a:lnTo>
                  <a:pt x="3239" y="1030"/>
                </a:lnTo>
                <a:cubicBezTo>
                  <a:pt x="3262" y="935"/>
                  <a:pt x="3405" y="661"/>
                  <a:pt x="3227" y="340"/>
                </a:cubicBezTo>
                <a:cubicBezTo>
                  <a:pt x="3095" y="109"/>
                  <a:pt x="2869" y="0"/>
                  <a:pt x="264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0" name="Google Shape;280;p47"/>
          <p:cNvGrpSpPr/>
          <p:nvPr/>
        </p:nvGrpSpPr>
        <p:grpSpPr>
          <a:xfrm>
            <a:off x="4408944" y="2017503"/>
            <a:ext cx="326106" cy="423908"/>
            <a:chOff x="3990517" y="3354173"/>
            <a:chExt cx="279559" cy="363402"/>
          </a:xfrm>
        </p:grpSpPr>
        <p:sp>
          <p:nvSpPr>
            <p:cNvPr id="281" name="Google Shape;281;p47"/>
            <p:cNvSpPr/>
            <p:nvPr/>
          </p:nvSpPr>
          <p:spPr>
            <a:xfrm>
              <a:off x="3990517" y="3354173"/>
              <a:ext cx="279559" cy="363402"/>
            </a:xfrm>
            <a:custGeom>
              <a:rect b="b" l="l" r="r" t="t"/>
              <a:pathLst>
                <a:path extrusionOk="0" h="11408" w="8776">
                  <a:moveTo>
                    <a:pt x="6322" y="346"/>
                  </a:moveTo>
                  <a:lnTo>
                    <a:pt x="6322" y="715"/>
                  </a:lnTo>
                  <a:lnTo>
                    <a:pt x="5537" y="715"/>
                  </a:lnTo>
                  <a:lnTo>
                    <a:pt x="5537" y="346"/>
                  </a:lnTo>
                  <a:close/>
                  <a:moveTo>
                    <a:pt x="6692" y="1049"/>
                  </a:moveTo>
                  <a:lnTo>
                    <a:pt x="6692" y="5121"/>
                  </a:lnTo>
                  <a:lnTo>
                    <a:pt x="5179" y="5121"/>
                  </a:lnTo>
                  <a:lnTo>
                    <a:pt x="5179" y="1049"/>
                  </a:lnTo>
                  <a:close/>
                  <a:moveTo>
                    <a:pt x="5763" y="5466"/>
                  </a:moveTo>
                  <a:lnTo>
                    <a:pt x="5763" y="6014"/>
                  </a:lnTo>
                  <a:lnTo>
                    <a:pt x="5465" y="6014"/>
                  </a:lnTo>
                  <a:lnTo>
                    <a:pt x="5465" y="5466"/>
                  </a:lnTo>
                  <a:close/>
                  <a:moveTo>
                    <a:pt x="6394" y="5466"/>
                  </a:moveTo>
                  <a:lnTo>
                    <a:pt x="6394" y="6633"/>
                  </a:lnTo>
                  <a:lnTo>
                    <a:pt x="6096" y="6633"/>
                  </a:lnTo>
                  <a:lnTo>
                    <a:pt x="6096" y="5466"/>
                  </a:lnTo>
                  <a:close/>
                  <a:moveTo>
                    <a:pt x="6953" y="8038"/>
                  </a:moveTo>
                  <a:cubicBezTo>
                    <a:pt x="7168" y="8038"/>
                    <a:pt x="7346" y="8216"/>
                    <a:pt x="7346" y="8443"/>
                  </a:cubicBezTo>
                  <a:cubicBezTo>
                    <a:pt x="7346" y="8669"/>
                    <a:pt x="7168" y="8847"/>
                    <a:pt x="6953" y="8847"/>
                  </a:cubicBezTo>
                  <a:lnTo>
                    <a:pt x="4584" y="8847"/>
                  </a:lnTo>
                  <a:lnTo>
                    <a:pt x="4584" y="8038"/>
                  </a:lnTo>
                  <a:close/>
                  <a:moveTo>
                    <a:pt x="6549" y="9193"/>
                  </a:moveTo>
                  <a:cubicBezTo>
                    <a:pt x="6537" y="9502"/>
                    <a:pt x="6275" y="9740"/>
                    <a:pt x="5965" y="9740"/>
                  </a:cubicBezTo>
                  <a:lnTo>
                    <a:pt x="4584" y="9740"/>
                  </a:lnTo>
                  <a:lnTo>
                    <a:pt x="4584" y="9193"/>
                  </a:lnTo>
                  <a:close/>
                  <a:moveTo>
                    <a:pt x="5882" y="10086"/>
                  </a:moveTo>
                  <a:lnTo>
                    <a:pt x="5882" y="10359"/>
                  </a:lnTo>
                  <a:lnTo>
                    <a:pt x="4584" y="10359"/>
                  </a:lnTo>
                  <a:lnTo>
                    <a:pt x="4584" y="10086"/>
                  </a:lnTo>
                  <a:close/>
                  <a:moveTo>
                    <a:pt x="4953" y="1"/>
                  </a:moveTo>
                  <a:cubicBezTo>
                    <a:pt x="4870" y="1"/>
                    <a:pt x="4787" y="72"/>
                    <a:pt x="4787" y="168"/>
                  </a:cubicBezTo>
                  <a:cubicBezTo>
                    <a:pt x="4787" y="263"/>
                    <a:pt x="4870" y="334"/>
                    <a:pt x="4953" y="334"/>
                  </a:cubicBezTo>
                  <a:lnTo>
                    <a:pt x="5144" y="334"/>
                  </a:lnTo>
                  <a:lnTo>
                    <a:pt x="5144" y="703"/>
                  </a:lnTo>
                  <a:lnTo>
                    <a:pt x="4953" y="703"/>
                  </a:lnTo>
                  <a:cubicBezTo>
                    <a:pt x="4870" y="703"/>
                    <a:pt x="4787" y="775"/>
                    <a:pt x="4787" y="870"/>
                  </a:cubicBezTo>
                  <a:lnTo>
                    <a:pt x="4787" y="1334"/>
                  </a:lnTo>
                  <a:lnTo>
                    <a:pt x="4370" y="1334"/>
                  </a:lnTo>
                  <a:cubicBezTo>
                    <a:pt x="3644" y="1334"/>
                    <a:pt x="2929" y="1513"/>
                    <a:pt x="2310" y="1846"/>
                  </a:cubicBezTo>
                  <a:cubicBezTo>
                    <a:pt x="2215" y="1894"/>
                    <a:pt x="2191" y="2001"/>
                    <a:pt x="2227" y="2073"/>
                  </a:cubicBezTo>
                  <a:cubicBezTo>
                    <a:pt x="2262" y="2132"/>
                    <a:pt x="2322" y="2168"/>
                    <a:pt x="2381" y="2168"/>
                  </a:cubicBezTo>
                  <a:cubicBezTo>
                    <a:pt x="2405" y="2168"/>
                    <a:pt x="2441" y="2168"/>
                    <a:pt x="2453" y="2144"/>
                  </a:cubicBezTo>
                  <a:cubicBezTo>
                    <a:pt x="3036" y="1835"/>
                    <a:pt x="3691" y="1668"/>
                    <a:pt x="4358" y="1668"/>
                  </a:cubicBezTo>
                  <a:lnTo>
                    <a:pt x="4775" y="1668"/>
                  </a:lnTo>
                  <a:lnTo>
                    <a:pt x="4775" y="3382"/>
                  </a:lnTo>
                  <a:lnTo>
                    <a:pt x="4358" y="3382"/>
                  </a:lnTo>
                  <a:cubicBezTo>
                    <a:pt x="3060" y="3382"/>
                    <a:pt x="2024" y="4430"/>
                    <a:pt x="2024" y="5716"/>
                  </a:cubicBezTo>
                  <a:cubicBezTo>
                    <a:pt x="2024" y="6954"/>
                    <a:pt x="2977" y="7966"/>
                    <a:pt x="4191" y="8038"/>
                  </a:cubicBezTo>
                  <a:lnTo>
                    <a:pt x="4191" y="9740"/>
                  </a:lnTo>
                  <a:cubicBezTo>
                    <a:pt x="2048" y="9645"/>
                    <a:pt x="346" y="7883"/>
                    <a:pt x="346" y="5716"/>
                  </a:cubicBezTo>
                  <a:cubicBezTo>
                    <a:pt x="346" y="4454"/>
                    <a:pt x="917" y="3299"/>
                    <a:pt x="1917" y="2525"/>
                  </a:cubicBezTo>
                  <a:cubicBezTo>
                    <a:pt x="1989" y="2466"/>
                    <a:pt x="2012" y="2358"/>
                    <a:pt x="1953" y="2287"/>
                  </a:cubicBezTo>
                  <a:cubicBezTo>
                    <a:pt x="1918" y="2238"/>
                    <a:pt x="1867" y="2214"/>
                    <a:pt x="1817" y="2214"/>
                  </a:cubicBezTo>
                  <a:cubicBezTo>
                    <a:pt x="1780" y="2214"/>
                    <a:pt x="1744" y="2226"/>
                    <a:pt x="1715" y="2251"/>
                  </a:cubicBezTo>
                  <a:cubicBezTo>
                    <a:pt x="1191" y="2656"/>
                    <a:pt x="762" y="3180"/>
                    <a:pt x="465" y="3751"/>
                  </a:cubicBezTo>
                  <a:cubicBezTo>
                    <a:pt x="143" y="4371"/>
                    <a:pt x="0" y="5037"/>
                    <a:pt x="0" y="5716"/>
                  </a:cubicBezTo>
                  <a:cubicBezTo>
                    <a:pt x="0" y="8073"/>
                    <a:pt x="1858" y="9990"/>
                    <a:pt x="4191" y="10086"/>
                  </a:cubicBezTo>
                  <a:lnTo>
                    <a:pt x="4191" y="10359"/>
                  </a:lnTo>
                  <a:lnTo>
                    <a:pt x="2036" y="10359"/>
                  </a:lnTo>
                  <a:cubicBezTo>
                    <a:pt x="1739" y="10359"/>
                    <a:pt x="1512" y="10598"/>
                    <a:pt x="1512" y="10883"/>
                  </a:cubicBezTo>
                  <a:cubicBezTo>
                    <a:pt x="1512" y="11181"/>
                    <a:pt x="1750" y="11407"/>
                    <a:pt x="2036" y="11407"/>
                  </a:cubicBezTo>
                  <a:lnTo>
                    <a:pt x="8263" y="11407"/>
                  </a:lnTo>
                  <a:cubicBezTo>
                    <a:pt x="8561" y="11407"/>
                    <a:pt x="8775" y="11169"/>
                    <a:pt x="8775" y="10883"/>
                  </a:cubicBezTo>
                  <a:cubicBezTo>
                    <a:pt x="8775" y="10598"/>
                    <a:pt x="8537" y="10359"/>
                    <a:pt x="8263" y="10359"/>
                  </a:cubicBezTo>
                  <a:lnTo>
                    <a:pt x="7465" y="10359"/>
                  </a:lnTo>
                  <a:cubicBezTo>
                    <a:pt x="7382" y="10359"/>
                    <a:pt x="7311" y="10443"/>
                    <a:pt x="7311" y="10526"/>
                  </a:cubicBezTo>
                  <a:cubicBezTo>
                    <a:pt x="7311" y="10621"/>
                    <a:pt x="7382" y="10693"/>
                    <a:pt x="7465" y="10693"/>
                  </a:cubicBezTo>
                  <a:lnTo>
                    <a:pt x="8263" y="10693"/>
                  </a:lnTo>
                  <a:cubicBezTo>
                    <a:pt x="8358" y="10693"/>
                    <a:pt x="8454" y="10776"/>
                    <a:pt x="8454" y="10883"/>
                  </a:cubicBezTo>
                  <a:cubicBezTo>
                    <a:pt x="8454" y="10990"/>
                    <a:pt x="8358" y="11074"/>
                    <a:pt x="8263" y="11074"/>
                  </a:cubicBezTo>
                  <a:lnTo>
                    <a:pt x="2084" y="11074"/>
                  </a:lnTo>
                  <a:cubicBezTo>
                    <a:pt x="1977" y="11074"/>
                    <a:pt x="1893" y="10990"/>
                    <a:pt x="1893" y="10883"/>
                  </a:cubicBezTo>
                  <a:cubicBezTo>
                    <a:pt x="1893" y="10776"/>
                    <a:pt x="1977" y="10693"/>
                    <a:pt x="2084" y="10693"/>
                  </a:cubicBezTo>
                  <a:lnTo>
                    <a:pt x="6787" y="10693"/>
                  </a:lnTo>
                  <a:cubicBezTo>
                    <a:pt x="6870" y="10693"/>
                    <a:pt x="6953" y="10621"/>
                    <a:pt x="6953" y="10526"/>
                  </a:cubicBezTo>
                  <a:cubicBezTo>
                    <a:pt x="6953" y="10443"/>
                    <a:pt x="6870" y="10359"/>
                    <a:pt x="6787" y="10359"/>
                  </a:cubicBezTo>
                  <a:lnTo>
                    <a:pt x="6203" y="10359"/>
                  </a:lnTo>
                  <a:lnTo>
                    <a:pt x="6203" y="10050"/>
                  </a:lnTo>
                  <a:cubicBezTo>
                    <a:pt x="6596" y="9943"/>
                    <a:pt x="6870" y="9609"/>
                    <a:pt x="6870" y="9193"/>
                  </a:cubicBezTo>
                  <a:lnTo>
                    <a:pt x="6930" y="9193"/>
                  </a:lnTo>
                  <a:cubicBezTo>
                    <a:pt x="7334" y="9193"/>
                    <a:pt x="7680" y="8859"/>
                    <a:pt x="7680" y="8443"/>
                  </a:cubicBezTo>
                  <a:cubicBezTo>
                    <a:pt x="7680" y="8038"/>
                    <a:pt x="7346" y="7704"/>
                    <a:pt x="6930" y="7704"/>
                  </a:cubicBezTo>
                  <a:lnTo>
                    <a:pt x="4406" y="7704"/>
                  </a:lnTo>
                  <a:cubicBezTo>
                    <a:pt x="3298" y="7704"/>
                    <a:pt x="2405" y="6811"/>
                    <a:pt x="2405" y="5704"/>
                  </a:cubicBezTo>
                  <a:cubicBezTo>
                    <a:pt x="2405" y="4609"/>
                    <a:pt x="3298" y="3716"/>
                    <a:pt x="4406" y="3716"/>
                  </a:cubicBezTo>
                  <a:lnTo>
                    <a:pt x="4822" y="3716"/>
                  </a:lnTo>
                  <a:lnTo>
                    <a:pt x="4822" y="5287"/>
                  </a:lnTo>
                  <a:cubicBezTo>
                    <a:pt x="4822" y="5383"/>
                    <a:pt x="4894" y="5454"/>
                    <a:pt x="4989" y="5454"/>
                  </a:cubicBezTo>
                  <a:lnTo>
                    <a:pt x="5108" y="5454"/>
                  </a:lnTo>
                  <a:lnTo>
                    <a:pt x="5108" y="6180"/>
                  </a:lnTo>
                  <a:cubicBezTo>
                    <a:pt x="5108" y="6276"/>
                    <a:pt x="5179" y="6347"/>
                    <a:pt x="5263" y="6347"/>
                  </a:cubicBezTo>
                  <a:lnTo>
                    <a:pt x="5727" y="6347"/>
                  </a:lnTo>
                  <a:lnTo>
                    <a:pt x="5727" y="6788"/>
                  </a:lnTo>
                  <a:cubicBezTo>
                    <a:pt x="5727" y="6883"/>
                    <a:pt x="5799" y="6954"/>
                    <a:pt x="5894" y="6954"/>
                  </a:cubicBezTo>
                  <a:lnTo>
                    <a:pt x="6537" y="6954"/>
                  </a:lnTo>
                  <a:cubicBezTo>
                    <a:pt x="6620" y="6954"/>
                    <a:pt x="6692" y="6883"/>
                    <a:pt x="6692" y="6788"/>
                  </a:cubicBezTo>
                  <a:lnTo>
                    <a:pt x="6692" y="5454"/>
                  </a:lnTo>
                  <a:lnTo>
                    <a:pt x="6811" y="5454"/>
                  </a:lnTo>
                  <a:cubicBezTo>
                    <a:pt x="6906" y="5454"/>
                    <a:pt x="6977" y="5383"/>
                    <a:pt x="6977" y="5287"/>
                  </a:cubicBezTo>
                  <a:lnTo>
                    <a:pt x="6977" y="870"/>
                  </a:lnTo>
                  <a:cubicBezTo>
                    <a:pt x="6977" y="775"/>
                    <a:pt x="6906" y="703"/>
                    <a:pt x="6811" y="703"/>
                  </a:cubicBezTo>
                  <a:lnTo>
                    <a:pt x="6620" y="703"/>
                  </a:lnTo>
                  <a:lnTo>
                    <a:pt x="6620" y="334"/>
                  </a:lnTo>
                  <a:lnTo>
                    <a:pt x="6811" y="334"/>
                  </a:lnTo>
                  <a:cubicBezTo>
                    <a:pt x="6906" y="334"/>
                    <a:pt x="6977" y="263"/>
                    <a:pt x="6977" y="168"/>
                  </a:cubicBezTo>
                  <a:cubicBezTo>
                    <a:pt x="6977" y="72"/>
                    <a:pt x="6906" y="1"/>
                    <a:pt x="68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47"/>
            <p:cNvSpPr/>
            <p:nvPr/>
          </p:nvSpPr>
          <p:spPr>
            <a:xfrm>
              <a:off x="4102009" y="3418680"/>
              <a:ext cx="36824" cy="37175"/>
            </a:xfrm>
            <a:custGeom>
              <a:rect b="b" l="l" r="r" t="t"/>
              <a:pathLst>
                <a:path extrusionOk="0" h="1167" w="1156">
                  <a:moveTo>
                    <a:pt x="572" y="345"/>
                  </a:moveTo>
                  <a:cubicBezTo>
                    <a:pt x="715" y="345"/>
                    <a:pt x="810" y="452"/>
                    <a:pt x="810" y="583"/>
                  </a:cubicBezTo>
                  <a:cubicBezTo>
                    <a:pt x="810" y="714"/>
                    <a:pt x="715" y="822"/>
                    <a:pt x="572" y="822"/>
                  </a:cubicBezTo>
                  <a:cubicBezTo>
                    <a:pt x="441" y="822"/>
                    <a:pt x="334" y="714"/>
                    <a:pt x="334" y="583"/>
                  </a:cubicBezTo>
                  <a:cubicBezTo>
                    <a:pt x="334" y="452"/>
                    <a:pt x="441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62"/>
                    <a:pt x="1" y="583"/>
                  </a:cubicBezTo>
                  <a:cubicBezTo>
                    <a:pt x="1" y="893"/>
                    <a:pt x="251" y="1167"/>
                    <a:pt x="572" y="1167"/>
                  </a:cubicBezTo>
                  <a:cubicBezTo>
                    <a:pt x="894" y="1167"/>
                    <a:pt x="1156" y="893"/>
                    <a:pt x="1156" y="583"/>
                  </a:cubicBezTo>
                  <a:cubicBezTo>
                    <a:pt x="1156" y="274"/>
                    <a:pt x="906" y="0"/>
                    <a:pt x="5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47"/>
            <p:cNvSpPr/>
            <p:nvPr/>
          </p:nvSpPr>
          <p:spPr>
            <a:xfrm>
              <a:off x="4083820" y="3615129"/>
              <a:ext cx="37175" cy="36824"/>
            </a:xfrm>
            <a:custGeom>
              <a:rect b="b" l="l" r="r" t="t"/>
              <a:pathLst>
                <a:path extrusionOk="0" h="1156" w="1167">
                  <a:moveTo>
                    <a:pt x="584" y="346"/>
                  </a:moveTo>
                  <a:cubicBezTo>
                    <a:pt x="715" y="346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53" y="822"/>
                    <a:pt x="345" y="715"/>
                    <a:pt x="345" y="584"/>
                  </a:cubicBezTo>
                  <a:cubicBezTo>
                    <a:pt x="345" y="441"/>
                    <a:pt x="453" y="346"/>
                    <a:pt x="584" y="346"/>
                  </a:cubicBezTo>
                  <a:close/>
                  <a:moveTo>
                    <a:pt x="584" y="0"/>
                  </a:moveTo>
                  <a:cubicBezTo>
                    <a:pt x="274" y="0"/>
                    <a:pt x="0" y="251"/>
                    <a:pt x="0" y="584"/>
                  </a:cubicBezTo>
                  <a:cubicBezTo>
                    <a:pt x="0" y="905"/>
                    <a:pt x="250" y="1155"/>
                    <a:pt x="584" y="1155"/>
                  </a:cubicBezTo>
                  <a:cubicBezTo>
                    <a:pt x="905" y="1155"/>
                    <a:pt x="1167" y="893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4" name="Google Shape;284;p47"/>
          <p:cNvGrpSpPr/>
          <p:nvPr/>
        </p:nvGrpSpPr>
        <p:grpSpPr>
          <a:xfrm>
            <a:off x="1860614" y="2015956"/>
            <a:ext cx="442673" cy="426992"/>
            <a:chOff x="1284212" y="1963766"/>
            <a:chExt cx="379489" cy="366046"/>
          </a:xfrm>
        </p:grpSpPr>
        <p:sp>
          <p:nvSpPr>
            <p:cNvPr id="285" name="Google Shape;285;p47"/>
            <p:cNvSpPr/>
            <p:nvPr/>
          </p:nvSpPr>
          <p:spPr>
            <a:xfrm>
              <a:off x="1436861" y="2112975"/>
              <a:ext cx="69444" cy="68902"/>
            </a:xfrm>
            <a:custGeom>
              <a:rect b="b" l="l" r="r" t="t"/>
              <a:pathLst>
                <a:path extrusionOk="0" h="2163" w="218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47"/>
            <p:cNvSpPr/>
            <p:nvPr/>
          </p:nvSpPr>
          <p:spPr>
            <a:xfrm>
              <a:off x="1284212" y="1963766"/>
              <a:ext cx="379489" cy="366046"/>
            </a:xfrm>
            <a:custGeom>
              <a:rect b="b" l="l" r="r" t="t"/>
              <a:pathLst>
                <a:path extrusionOk="0" h="11491" w="11913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8"/>
          <p:cNvSpPr txBox="1"/>
          <p:nvPr>
            <p:ph type="title"/>
          </p:nvPr>
        </p:nvSpPr>
        <p:spPr>
          <a:xfrm>
            <a:off x="2193750" y="2162250"/>
            <a:ext cx="4756500" cy="8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lt2"/>
                </a:solidFill>
              </a:rPr>
              <a:t>Thank You</a:t>
            </a:r>
            <a:endParaRPr sz="47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of our Model</a:t>
            </a:r>
            <a:endParaRPr/>
          </a:p>
        </p:txBody>
      </p:sp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461650" y="1269575"/>
            <a:ext cx="5901900" cy="31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This model aims to provide a free, accessible tool for analyzing stock portfolios by retrieving, visualizing, and comparing key financial and performance data. By leveling the playing field for everyday investors, it empowers smarter, data-driven decisions without the need for expensive financial platforms.</a:t>
            </a:r>
            <a:endParaRPr sz="1450"/>
          </a:p>
        </p:txBody>
      </p:sp>
      <p:cxnSp>
        <p:nvCxnSpPr>
          <p:cNvPr id="167" name="Google Shape;167;p3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3760327" y="3453850"/>
            <a:ext cx="42636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Retrieval</a:t>
            </a:r>
            <a:endParaRPr/>
          </a:p>
        </p:txBody>
      </p:sp>
      <p:sp>
        <p:nvSpPr>
          <p:cNvPr id="173" name="Google Shape;173;p3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74" name="Google Shape;174;p38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Gathering Process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80" name="Google Shape;180;p39"/>
          <p:cNvSpPr txBox="1"/>
          <p:nvPr>
            <p:ph idx="1" type="body"/>
          </p:nvPr>
        </p:nvSpPr>
        <p:spPr>
          <a:xfrm>
            <a:off x="839875" y="1064975"/>
            <a:ext cx="5634000" cy="33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Source: 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Data is collected using Python library yfinance, which interfaces with Yahoo Finance's publicly available endpoints.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Data Types Collected: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Historical Price Data – daily adjusted close prices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Corporate Actions – dividends, splits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Financial Statements – income, balance sheet, cash flow (annual &amp; quarterly)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Shareholder Information – major and institutional holders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Output Format: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Data is exported to .csv files for traceability and ease of analysis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Data used for visualizations, regional classification, and portfolio metrics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181" name="Google Shape;181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0"/>
          <p:cNvSpPr txBox="1"/>
          <p:nvPr>
            <p:ph type="title"/>
          </p:nvPr>
        </p:nvSpPr>
        <p:spPr>
          <a:xfrm>
            <a:off x="3760325" y="3453850"/>
            <a:ext cx="5105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</a:t>
            </a:r>
            <a:endParaRPr/>
          </a:p>
        </p:txBody>
      </p:sp>
      <p:sp>
        <p:nvSpPr>
          <p:cNvPr id="187" name="Google Shape;187;p40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88" name="Google Shape;188;p40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1"/>
          <p:cNvSpPr txBox="1"/>
          <p:nvPr>
            <p:ph idx="1" type="subTitle"/>
          </p:nvPr>
        </p:nvSpPr>
        <p:spPr>
          <a:xfrm>
            <a:off x="4887750" y="1326125"/>
            <a:ext cx="4186800" cy="23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50"/>
              <a:t>What is Streamlit?</a:t>
            </a:r>
            <a:endParaRPr sz="1150"/>
          </a:p>
          <a:p>
            <a:pPr indent="-3016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Arial"/>
              <a:buChar char="●"/>
            </a:pPr>
            <a:r>
              <a:rPr lang="en" sz="1150"/>
              <a:t>An open-source Python framework for building interactive web apps quickly and easily.</a:t>
            </a:r>
            <a:endParaRPr sz="1150"/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Arial"/>
              <a:buChar char="●"/>
            </a:pPr>
            <a:r>
              <a:rPr lang="en" sz="1150"/>
              <a:t>Designed specifically for data scientists and analysts — no need for frontend development.</a:t>
            </a:r>
            <a:endParaRPr sz="115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/>
              <a:t>How it Enhances Portfolio Analysis</a:t>
            </a:r>
            <a:endParaRPr sz="1150"/>
          </a:p>
          <a:p>
            <a:pPr indent="-3016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50"/>
              <a:buChar char="●"/>
            </a:pPr>
            <a:r>
              <a:rPr lang="en" sz="1150"/>
              <a:t>Allows users to customize their view: choose which stocks, regions, or metrics to analyze.</a:t>
            </a:r>
            <a:endParaRPr sz="1150"/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 sz="1150"/>
              <a:t>Delivers instant feedback: visualize performance, risk, and key ratios interactively.</a:t>
            </a:r>
            <a:endParaRPr sz="1150"/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 sz="1150"/>
              <a:t>Makes the model accessible and intuitive to non-technical users.</a:t>
            </a:r>
            <a:endParaRPr sz="115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50"/>
          </a:p>
        </p:txBody>
      </p:sp>
      <p:sp>
        <p:nvSpPr>
          <p:cNvPr id="194" name="Google Shape;194;p4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Streamlit</a:t>
            </a:r>
            <a:endParaRPr/>
          </a:p>
        </p:txBody>
      </p:sp>
      <p:cxnSp>
        <p:nvCxnSpPr>
          <p:cNvPr id="195" name="Google Shape;195;p4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196" name="Google Shape;19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0350" y="1678900"/>
            <a:ext cx="3313752" cy="2009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" name="Google Shape;197;p41"/>
          <p:cNvGrpSpPr/>
          <p:nvPr/>
        </p:nvGrpSpPr>
        <p:grpSpPr>
          <a:xfrm>
            <a:off x="1092366" y="1558283"/>
            <a:ext cx="3576400" cy="2728066"/>
            <a:chOff x="238125" y="1973675"/>
            <a:chExt cx="2558775" cy="1951825"/>
          </a:xfrm>
        </p:grpSpPr>
        <p:sp>
          <p:nvSpPr>
            <p:cNvPr id="198" name="Google Shape;198;p41"/>
            <p:cNvSpPr/>
            <p:nvPr/>
          </p:nvSpPr>
          <p:spPr>
            <a:xfrm>
              <a:off x="325550" y="2055000"/>
              <a:ext cx="2386075" cy="1459975"/>
            </a:xfrm>
            <a:custGeom>
              <a:rect b="b" l="l" r="r" t="t"/>
              <a:pathLst>
                <a:path extrusionOk="0" h="58399" w="95443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1"/>
            <p:cNvSpPr/>
            <p:nvPr/>
          </p:nvSpPr>
          <p:spPr>
            <a:xfrm>
              <a:off x="1075325" y="3589700"/>
              <a:ext cx="884075" cy="335800"/>
            </a:xfrm>
            <a:custGeom>
              <a:rect b="b" l="l" r="r" t="t"/>
              <a:pathLst>
                <a:path extrusionOk="0" h="13432" w="35363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1"/>
            <p:cNvSpPr/>
            <p:nvPr/>
          </p:nvSpPr>
          <p:spPr>
            <a:xfrm>
              <a:off x="238125" y="1973675"/>
              <a:ext cx="2558775" cy="1623600"/>
            </a:xfrm>
            <a:custGeom>
              <a:rect b="b" l="l" r="r" t="t"/>
              <a:pathLst>
                <a:path extrusionOk="0" h="64944" w="102351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1"/>
            <p:cNvSpPr/>
            <p:nvPr/>
          </p:nvSpPr>
          <p:spPr>
            <a:xfrm>
              <a:off x="255425" y="1991200"/>
              <a:ext cx="2524175" cy="1588500"/>
            </a:xfrm>
            <a:custGeom>
              <a:rect b="b" l="l" r="r" t="t"/>
              <a:pathLst>
                <a:path extrusionOk="0" h="63540" w="100967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1"/>
            <p:cNvSpPr/>
            <p:nvPr/>
          </p:nvSpPr>
          <p:spPr>
            <a:xfrm>
              <a:off x="1091150" y="3888075"/>
              <a:ext cx="856825" cy="25"/>
            </a:xfrm>
            <a:custGeom>
              <a:rect b="b" l="l" r="r" t="t"/>
              <a:pathLst>
                <a:path extrusionOk="0" h="1" w="34273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41"/>
            <p:cNvSpPr/>
            <p:nvPr/>
          </p:nvSpPr>
          <p:spPr>
            <a:xfrm>
              <a:off x="1091125" y="3881600"/>
              <a:ext cx="856850" cy="12925"/>
            </a:xfrm>
            <a:custGeom>
              <a:rect b="b" l="l" r="r" t="t"/>
              <a:pathLst>
                <a:path extrusionOk="0" h="517" w="34274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2"/>
          <p:cNvSpPr txBox="1"/>
          <p:nvPr>
            <p:ph type="title"/>
          </p:nvPr>
        </p:nvSpPr>
        <p:spPr>
          <a:xfrm>
            <a:off x="938500" y="445025"/>
            <a:ext cx="71130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Benchmarking Against SPY (S&amp;P 500 ETF)</a:t>
            </a:r>
            <a:endParaRPr/>
          </a:p>
        </p:txBody>
      </p:sp>
      <p:sp>
        <p:nvSpPr>
          <p:cNvPr id="209" name="Google Shape;209;p42"/>
          <p:cNvSpPr txBox="1"/>
          <p:nvPr>
            <p:ph idx="1" type="body"/>
          </p:nvPr>
        </p:nvSpPr>
        <p:spPr>
          <a:xfrm>
            <a:off x="4300450" y="1585050"/>
            <a:ext cx="4584600" cy="28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/>
              <a:t>Why SPY?</a:t>
            </a:r>
            <a:endParaRPr sz="1150"/>
          </a:p>
          <a:p>
            <a:pPr indent="-3016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</a:pPr>
            <a:r>
              <a:rPr lang="en" sz="1150"/>
              <a:t>Represents broad market performance — a natural benchmark for evaluating portfolio return and risk.</a:t>
            </a:r>
            <a:endParaRPr sz="1150"/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</a:pPr>
            <a:r>
              <a:rPr lang="en" sz="1150"/>
              <a:t>Highly liquid and widely tracked by institutional and retail investors.</a:t>
            </a:r>
            <a:endParaRPr sz="115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50"/>
              <a:t>Interpretation</a:t>
            </a:r>
            <a:endParaRPr sz="1150"/>
          </a:p>
          <a:p>
            <a:pPr indent="-3016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Arial"/>
              <a:buChar char="●"/>
            </a:pPr>
            <a:r>
              <a:rPr lang="en" sz="1150"/>
              <a:t>Outperformance: Does the portfolio generate a higher return than SPY with acceptable risk?</a:t>
            </a:r>
            <a:endParaRPr sz="1150"/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Arial"/>
              <a:buChar char="●"/>
            </a:pPr>
            <a:r>
              <a:rPr lang="en" sz="1150"/>
              <a:t>Diversification: How correlated are assets to SPY? Are they adding real value?</a:t>
            </a:r>
            <a:endParaRPr sz="1150"/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Arial"/>
              <a:buChar char="●"/>
            </a:pPr>
            <a:r>
              <a:rPr lang="en" sz="1150"/>
              <a:t>Risk Efficiency: A higher Sharpe ratio than SPY indicates better risk-adjusted performance.</a:t>
            </a:r>
            <a:endParaRPr sz="115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50"/>
          </a:p>
        </p:txBody>
      </p:sp>
      <p:cxnSp>
        <p:nvCxnSpPr>
          <p:cNvPr id="210" name="Google Shape;210;p4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211" name="Google Shape;21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575" y="1813852"/>
            <a:ext cx="3660026" cy="20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3"/>
          <p:cNvSpPr txBox="1"/>
          <p:nvPr>
            <p:ph type="title"/>
          </p:nvPr>
        </p:nvSpPr>
        <p:spPr>
          <a:xfrm>
            <a:off x="938500" y="445025"/>
            <a:ext cx="71130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Diversification of Portfolio</a:t>
            </a:r>
            <a:endParaRPr/>
          </a:p>
        </p:txBody>
      </p:sp>
      <p:sp>
        <p:nvSpPr>
          <p:cNvPr id="217" name="Google Shape;217;p43"/>
          <p:cNvSpPr txBox="1"/>
          <p:nvPr>
            <p:ph idx="1" type="body"/>
          </p:nvPr>
        </p:nvSpPr>
        <p:spPr>
          <a:xfrm>
            <a:off x="4300450" y="1540850"/>
            <a:ext cx="4692000" cy="28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/>
              <a:t>Region Classification:</a:t>
            </a:r>
            <a:endParaRPr sz="1150"/>
          </a:p>
          <a:p>
            <a:pPr indent="-3016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50"/>
              <a:buChar char="●"/>
            </a:pPr>
            <a:r>
              <a:rPr lang="en" sz="1150"/>
              <a:t>Based on exchange info (e.g., NYSE, LSE, TSE)</a:t>
            </a:r>
            <a:endParaRPr sz="1150"/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 sz="1150"/>
              <a:t>Categorized as American, European, Asian, Other</a:t>
            </a:r>
            <a:endParaRPr sz="115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/>
              <a:t>Industry Classification:</a:t>
            </a:r>
            <a:endParaRPr sz="1150"/>
          </a:p>
          <a:p>
            <a:pPr indent="-3016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50"/>
              <a:buChar char="●"/>
            </a:pPr>
            <a:r>
              <a:rPr lang="en" sz="1150"/>
              <a:t>Pulled from yfinance sector metadata</a:t>
            </a:r>
            <a:endParaRPr sz="1150"/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 sz="1150"/>
              <a:t>e.g., Technology, Healthcare, Financials, Consumer Goods</a:t>
            </a:r>
            <a:endParaRPr sz="115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/>
              <a:t>Streamlit Integration</a:t>
            </a:r>
            <a:endParaRPr sz="1150"/>
          </a:p>
          <a:p>
            <a:pPr indent="-3016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50"/>
              <a:buChar char="●"/>
            </a:pPr>
            <a:r>
              <a:rPr lang="en" sz="1150"/>
              <a:t>Pie chart: % allocation by region</a:t>
            </a:r>
            <a:endParaRPr sz="1150"/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 sz="1150"/>
              <a:t>Bar chart: % allocation by industry</a:t>
            </a:r>
            <a:endParaRPr sz="1150"/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 sz="1150"/>
              <a:t>Table view of stocks by group</a:t>
            </a:r>
            <a:endParaRPr sz="115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50"/>
          </a:p>
        </p:txBody>
      </p:sp>
      <p:cxnSp>
        <p:nvCxnSpPr>
          <p:cNvPr id="218" name="Google Shape;218;p4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grpSp>
        <p:nvGrpSpPr>
          <p:cNvPr id="219" name="Google Shape;219;p43"/>
          <p:cNvGrpSpPr/>
          <p:nvPr/>
        </p:nvGrpSpPr>
        <p:grpSpPr>
          <a:xfrm>
            <a:off x="1360545" y="1766615"/>
            <a:ext cx="1579088" cy="1674729"/>
            <a:chOff x="1825800" y="1651625"/>
            <a:chExt cx="539989" cy="571775"/>
          </a:xfrm>
        </p:grpSpPr>
        <p:sp>
          <p:nvSpPr>
            <p:cNvPr id="220" name="Google Shape;220;p43"/>
            <p:cNvSpPr/>
            <p:nvPr/>
          </p:nvSpPr>
          <p:spPr>
            <a:xfrm>
              <a:off x="2093189" y="1651625"/>
              <a:ext cx="272600" cy="287950"/>
            </a:xfrm>
            <a:custGeom>
              <a:rect b="b" l="l" r="r" t="t"/>
              <a:pathLst>
                <a:path extrusionOk="0" h="11518" w="10904">
                  <a:moveTo>
                    <a:pt x="2" y="1"/>
                  </a:moveTo>
                  <a:lnTo>
                    <a:pt x="0" y="11518"/>
                  </a:lnTo>
                  <a:lnTo>
                    <a:pt x="10904" y="11518"/>
                  </a:lnTo>
                  <a:cubicBezTo>
                    <a:pt x="10391" y="5596"/>
                    <a:pt x="5836" y="826"/>
                    <a:pt x="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43"/>
            <p:cNvSpPr/>
            <p:nvPr/>
          </p:nvSpPr>
          <p:spPr>
            <a:xfrm>
              <a:off x="1825800" y="1967150"/>
              <a:ext cx="231900" cy="233575"/>
            </a:xfrm>
            <a:custGeom>
              <a:rect b="b" l="l" r="r" t="t"/>
              <a:pathLst>
                <a:path extrusionOk="0" h="9343" w="9276">
                  <a:moveTo>
                    <a:pt x="0" y="1"/>
                  </a:moveTo>
                  <a:cubicBezTo>
                    <a:pt x="465" y="4930"/>
                    <a:pt x="4350" y="8842"/>
                    <a:pt x="9275" y="9343"/>
                  </a:cubicBezTo>
                  <a:lnTo>
                    <a:pt x="92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43"/>
            <p:cNvSpPr/>
            <p:nvPr/>
          </p:nvSpPr>
          <p:spPr>
            <a:xfrm>
              <a:off x="2093189" y="1967150"/>
              <a:ext cx="244350" cy="256250"/>
            </a:xfrm>
            <a:custGeom>
              <a:rect b="b" l="l" r="r" t="t"/>
              <a:pathLst>
                <a:path extrusionOk="0" h="10250" w="9774">
                  <a:moveTo>
                    <a:pt x="0" y="1"/>
                  </a:moveTo>
                  <a:lnTo>
                    <a:pt x="0" y="10249"/>
                  </a:lnTo>
                  <a:cubicBezTo>
                    <a:pt x="5200" y="9514"/>
                    <a:pt x="9280" y="5280"/>
                    <a:pt x="97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43"/>
            <p:cNvSpPr/>
            <p:nvPr/>
          </p:nvSpPr>
          <p:spPr>
            <a:xfrm>
              <a:off x="1851375" y="1730300"/>
              <a:ext cx="206325" cy="209275"/>
            </a:xfrm>
            <a:custGeom>
              <a:rect b="b" l="l" r="r" t="t"/>
              <a:pathLst>
                <a:path extrusionOk="0" h="8371" w="8253">
                  <a:moveTo>
                    <a:pt x="8252" y="1"/>
                  </a:moveTo>
                  <a:cubicBezTo>
                    <a:pt x="3865" y="441"/>
                    <a:pt x="383" y="3959"/>
                    <a:pt x="1" y="8371"/>
                  </a:cubicBezTo>
                  <a:lnTo>
                    <a:pt x="8252" y="8371"/>
                  </a:lnTo>
                  <a:lnTo>
                    <a:pt x="82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" name="Google Shape;224;p43"/>
          <p:cNvSpPr txBox="1"/>
          <p:nvPr>
            <p:ph idx="1" type="body"/>
          </p:nvPr>
        </p:nvSpPr>
        <p:spPr>
          <a:xfrm>
            <a:off x="478446" y="1766604"/>
            <a:ext cx="729300" cy="4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15%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25" name="Google Shape;225;p43"/>
          <p:cNvSpPr txBox="1"/>
          <p:nvPr>
            <p:ph idx="1" type="body"/>
          </p:nvPr>
        </p:nvSpPr>
        <p:spPr>
          <a:xfrm>
            <a:off x="478446" y="3016554"/>
            <a:ext cx="729300" cy="4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20%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26" name="Google Shape;226;p43"/>
          <p:cNvSpPr txBox="1"/>
          <p:nvPr>
            <p:ph idx="1" type="body"/>
          </p:nvPr>
        </p:nvSpPr>
        <p:spPr>
          <a:xfrm>
            <a:off x="3092446" y="1766604"/>
            <a:ext cx="729300" cy="4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40%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27" name="Google Shape;227;p43"/>
          <p:cNvSpPr txBox="1"/>
          <p:nvPr>
            <p:ph idx="1" type="body"/>
          </p:nvPr>
        </p:nvSpPr>
        <p:spPr>
          <a:xfrm>
            <a:off x="3092446" y="3016554"/>
            <a:ext cx="729300" cy="4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25%</a:t>
            </a:r>
            <a:endParaRPr sz="1600">
              <a:solidFill>
                <a:schemeClr val="lt1"/>
              </a:solidFill>
            </a:endParaRPr>
          </a:p>
        </p:txBody>
      </p:sp>
      <p:cxnSp>
        <p:nvCxnSpPr>
          <p:cNvPr id="228" name="Google Shape;228;p43"/>
          <p:cNvCxnSpPr>
            <a:stCxn id="224" idx="3"/>
          </p:cNvCxnSpPr>
          <p:nvPr/>
        </p:nvCxnSpPr>
        <p:spPr>
          <a:xfrm>
            <a:off x="1207746" y="1979004"/>
            <a:ext cx="646200" cy="389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43"/>
          <p:cNvCxnSpPr>
            <a:stCxn id="225" idx="3"/>
          </p:cNvCxnSpPr>
          <p:nvPr/>
        </p:nvCxnSpPr>
        <p:spPr>
          <a:xfrm>
            <a:off x="1207746" y="3228954"/>
            <a:ext cx="5439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43"/>
          <p:cNvCxnSpPr>
            <a:stCxn id="226" idx="1"/>
          </p:cNvCxnSpPr>
          <p:nvPr/>
        </p:nvCxnSpPr>
        <p:spPr>
          <a:xfrm rot="10800000">
            <a:off x="2365846" y="1979004"/>
            <a:ext cx="726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43"/>
          <p:cNvCxnSpPr>
            <a:stCxn id="227" idx="1"/>
          </p:cNvCxnSpPr>
          <p:nvPr/>
        </p:nvCxnSpPr>
        <p:spPr>
          <a:xfrm rot="10800000">
            <a:off x="2532346" y="3228954"/>
            <a:ext cx="5601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" name="Google Shape;232;p43"/>
          <p:cNvSpPr txBox="1"/>
          <p:nvPr>
            <p:ph idx="1" type="body"/>
          </p:nvPr>
        </p:nvSpPr>
        <p:spPr>
          <a:xfrm>
            <a:off x="1210605" y="3747254"/>
            <a:ext cx="807300" cy="3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United States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33" name="Google Shape;233;p43"/>
          <p:cNvSpPr/>
          <p:nvPr/>
        </p:nvSpPr>
        <p:spPr>
          <a:xfrm>
            <a:off x="1042305" y="3855854"/>
            <a:ext cx="168300" cy="168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43"/>
          <p:cNvSpPr txBox="1"/>
          <p:nvPr>
            <p:ph idx="1" type="body"/>
          </p:nvPr>
        </p:nvSpPr>
        <p:spPr>
          <a:xfrm>
            <a:off x="2349325" y="3747250"/>
            <a:ext cx="873900" cy="3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European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35" name="Google Shape;235;p43"/>
          <p:cNvSpPr/>
          <p:nvPr/>
        </p:nvSpPr>
        <p:spPr>
          <a:xfrm>
            <a:off x="2181030" y="3855854"/>
            <a:ext cx="168300" cy="168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43"/>
          <p:cNvSpPr txBox="1"/>
          <p:nvPr>
            <p:ph idx="1" type="body"/>
          </p:nvPr>
        </p:nvSpPr>
        <p:spPr>
          <a:xfrm>
            <a:off x="1210605" y="4094104"/>
            <a:ext cx="807300" cy="3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Asian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37" name="Google Shape;237;p43"/>
          <p:cNvSpPr/>
          <p:nvPr/>
        </p:nvSpPr>
        <p:spPr>
          <a:xfrm>
            <a:off x="1042305" y="4202704"/>
            <a:ext cx="168300" cy="168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43"/>
          <p:cNvSpPr txBox="1"/>
          <p:nvPr>
            <p:ph idx="1" type="body"/>
          </p:nvPr>
        </p:nvSpPr>
        <p:spPr>
          <a:xfrm>
            <a:off x="2349327" y="4094104"/>
            <a:ext cx="873900" cy="3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Other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39" name="Google Shape;239;p43"/>
          <p:cNvSpPr/>
          <p:nvPr/>
        </p:nvSpPr>
        <p:spPr>
          <a:xfrm>
            <a:off x="2181030" y="4202704"/>
            <a:ext cx="168300" cy="168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4"/>
          <p:cNvSpPr txBox="1"/>
          <p:nvPr>
            <p:ph type="title"/>
          </p:nvPr>
        </p:nvSpPr>
        <p:spPr>
          <a:xfrm>
            <a:off x="3760325" y="3453850"/>
            <a:ext cx="5105700" cy="93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Implementing</a:t>
            </a:r>
            <a:r>
              <a:rPr lang="en"/>
              <a:t> Machine Learning</a:t>
            </a:r>
            <a:endParaRPr/>
          </a:p>
        </p:txBody>
      </p:sp>
      <p:sp>
        <p:nvSpPr>
          <p:cNvPr id="245" name="Google Shape;245;p44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246" name="Google Shape;246;p44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